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1757" r:id="rId5"/>
    <p:sldId id="1746" r:id="rId6"/>
    <p:sldId id="256" r:id="rId7"/>
    <p:sldId id="1747" r:id="rId8"/>
    <p:sldId id="258" r:id="rId9"/>
    <p:sldId id="1748" r:id="rId10"/>
    <p:sldId id="261" r:id="rId11"/>
    <p:sldId id="1758" r:id="rId12"/>
    <p:sldId id="17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2" autoAdjust="0"/>
    <p:restoredTop sz="94660"/>
  </p:normalViewPr>
  <p:slideViewPr>
    <p:cSldViewPr snapToGrid="0">
      <p:cViewPr varScale="1">
        <p:scale>
          <a:sx n="72" d="100"/>
          <a:sy n="72" d="100"/>
        </p:scale>
        <p:origin x="73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387C6-9DEA-47F6-82B5-11B1994D8924}" type="datetimeFigureOut">
              <a:rPr lang="en-GB" smtClean="0"/>
              <a:t>04/11/2022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A633F-DB45-428C-B9F3-5D05A1199F44}" type="slidenum">
              <a:rPr lang="en-GB" smtClean="0"/>
              <a:t>‹#›</a:t>
            </a:fld>
            <a:endParaRPr lang="en-GB"/>
          </a:p>
        </p:txBody>
      </p:sp>
    </p:spTree>
    <p:extLst>
      <p:ext uri="{BB962C8B-B14F-4D97-AF65-F5344CB8AC3E}">
        <p14:creationId xmlns:p14="http://schemas.microsoft.com/office/powerpoint/2010/main" val="4277256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E28A76-B28D-43E8-829E-8181B2D95083}"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382355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E28A76-B28D-43E8-829E-8181B2D95083}"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220912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E28A76-B28D-43E8-829E-8181B2D95083}"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752490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E28A76-B28D-43E8-829E-8181B2D95083}"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383672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E28A76-B28D-43E8-829E-8181B2D95083}"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350036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E28A76-B28D-43E8-829E-8181B2D95083}"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299741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E28A76-B28D-43E8-829E-8181B2D95083}" type="datetimeFigureOut">
              <a:rPr lang="en-GB" smtClean="0"/>
              <a:t>04/11/2022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23487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E28A76-B28D-43E8-829E-8181B2D95083}" type="datetimeFigureOut">
              <a:rPr lang="en-GB" smtClean="0"/>
              <a:t>04/11/2022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52359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28A76-B28D-43E8-829E-8181B2D95083}" type="datetimeFigureOut">
              <a:rPr lang="en-GB" smtClean="0"/>
              <a:t>04/11/2022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212394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E28A76-B28D-43E8-829E-8181B2D95083}"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253183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E28A76-B28D-43E8-829E-8181B2D95083}"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D60B65-FEF4-4681-B2A7-6E12F532D6E5}" type="slidenum">
              <a:rPr lang="en-GB" smtClean="0"/>
              <a:t>‹#›</a:t>
            </a:fld>
            <a:endParaRPr lang="en-GB"/>
          </a:p>
        </p:txBody>
      </p:sp>
    </p:spTree>
    <p:extLst>
      <p:ext uri="{BB962C8B-B14F-4D97-AF65-F5344CB8AC3E}">
        <p14:creationId xmlns:p14="http://schemas.microsoft.com/office/powerpoint/2010/main" val="1644622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3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28A76-B28D-43E8-829E-8181B2D95083}" type="datetimeFigureOut">
              <a:rPr lang="en-GB" smtClean="0"/>
              <a:t>04/11/2022</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60B65-FEF4-4681-B2A7-6E12F532D6E5}" type="slidenum">
              <a:rPr lang="en-GB" smtClean="0"/>
              <a:t>‹#›</a:t>
            </a:fld>
            <a:endParaRPr lang="en-GB"/>
          </a:p>
        </p:txBody>
      </p:sp>
    </p:spTree>
    <p:extLst>
      <p:ext uri="{BB962C8B-B14F-4D97-AF65-F5344CB8AC3E}">
        <p14:creationId xmlns:p14="http://schemas.microsoft.com/office/powerpoint/2010/main" val="1171455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EDF5C-64D5-4A6B-AA7A-219586FB349A}"/>
              </a:ext>
            </a:extLst>
          </p:cNvPr>
          <p:cNvSpPr>
            <a:spLocks noGrp="1"/>
          </p:cNvSpPr>
          <p:nvPr>
            <p:ph type="title"/>
          </p:nvPr>
        </p:nvSpPr>
        <p:spPr/>
        <p:txBody>
          <a:bodyPr/>
          <a:lstStyle/>
          <a:p>
            <a:r>
              <a:rPr lang="en-GB" dirty="0"/>
              <a:t>Mock Exams – Week 3 – What to Revise</a:t>
            </a:r>
          </a:p>
        </p:txBody>
      </p:sp>
      <p:sp>
        <p:nvSpPr>
          <p:cNvPr id="3" name="Content Placeholder 2">
            <a:extLst>
              <a:ext uri="{FF2B5EF4-FFF2-40B4-BE49-F238E27FC236}">
                <a16:creationId xmlns:a16="http://schemas.microsoft.com/office/drawing/2014/main" id="{A366528C-31E9-42FE-AC14-BF6D1DA32470}"/>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172154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1ADD3-18D8-46C4-8418-4426BB677CF7}"/>
              </a:ext>
            </a:extLst>
          </p:cNvPr>
          <p:cNvSpPr>
            <a:spLocks noGrp="1"/>
          </p:cNvSpPr>
          <p:nvPr>
            <p:ph type="ctrTitle"/>
          </p:nvPr>
        </p:nvSpPr>
        <p:spPr>
          <a:xfrm>
            <a:off x="914400" y="2130426"/>
            <a:ext cx="10363200" cy="3223452"/>
          </a:xfrm>
        </p:spPr>
        <p:txBody>
          <a:bodyPr>
            <a:normAutofit/>
          </a:bodyPr>
          <a:lstStyle/>
          <a:p>
            <a:r>
              <a:rPr lang="en-GB" sz="7000" dirty="0"/>
              <a:t>Biology</a:t>
            </a:r>
          </a:p>
        </p:txBody>
      </p:sp>
    </p:spTree>
    <p:extLst>
      <p:ext uri="{BB962C8B-B14F-4D97-AF65-F5344CB8AC3E}">
        <p14:creationId xmlns:p14="http://schemas.microsoft.com/office/powerpoint/2010/main" val="266732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48433774"/>
              </p:ext>
            </p:extLst>
          </p:nvPr>
        </p:nvGraphicFramePr>
        <p:xfrm>
          <a:off x="2749253" y="183697"/>
          <a:ext cx="8108767" cy="6403510"/>
        </p:xfrm>
        <a:graphic>
          <a:graphicData uri="http://schemas.openxmlformats.org/drawingml/2006/table">
            <a:tbl>
              <a:tblPr firstRow="1" bandRow="1">
                <a:tableStyleId>{5940675A-B579-460E-94D1-54222C63F5DA}</a:tableStyleId>
              </a:tblPr>
              <a:tblGrid>
                <a:gridCol w="1114425">
                  <a:extLst>
                    <a:ext uri="{9D8B030D-6E8A-4147-A177-3AD203B41FA5}">
                      <a16:colId xmlns:a16="http://schemas.microsoft.com/office/drawing/2014/main" val="2246801079"/>
                    </a:ext>
                  </a:extLst>
                </a:gridCol>
                <a:gridCol w="4685670">
                  <a:extLst>
                    <a:ext uri="{9D8B030D-6E8A-4147-A177-3AD203B41FA5}">
                      <a16:colId xmlns:a16="http://schemas.microsoft.com/office/drawing/2014/main" val="10633477"/>
                    </a:ext>
                  </a:extLst>
                </a:gridCol>
                <a:gridCol w="2308672">
                  <a:extLst>
                    <a:ext uri="{9D8B030D-6E8A-4147-A177-3AD203B41FA5}">
                      <a16:colId xmlns:a16="http://schemas.microsoft.com/office/drawing/2014/main" val="882296756"/>
                    </a:ext>
                  </a:extLst>
                </a:gridCol>
              </a:tblGrid>
              <a:tr h="670556">
                <a:tc>
                  <a:txBody>
                    <a:bodyPr/>
                    <a:lstStyle/>
                    <a:p>
                      <a:pPr algn="ctr"/>
                      <a:r>
                        <a:rPr lang="en-GB" sz="3300" dirty="0">
                          <a:solidFill>
                            <a:schemeClr val="bg1"/>
                          </a:solidFill>
                          <a:latin typeface="Bahnschrift Condensed" panose="020B0502040204020203" pitchFamily="34" charset="0"/>
                        </a:rPr>
                        <a:t>Topic</a:t>
                      </a:r>
                    </a:p>
                  </a:txBody>
                  <a:tcPr marL="74295" marR="74295" marT="37148" marB="37148">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GB" sz="3300" dirty="0">
                          <a:solidFill>
                            <a:schemeClr val="bg1"/>
                          </a:solidFill>
                          <a:latin typeface="Bahnschrift Condensed" panose="020B0502040204020203" pitchFamily="34" charset="0"/>
                        </a:rPr>
                        <a:t>Content</a:t>
                      </a:r>
                    </a:p>
                  </a:txBody>
                  <a:tcPr marL="74295" marR="74295" marT="37148" marB="37148">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GB" sz="3300" dirty="0">
                          <a:solidFill>
                            <a:schemeClr val="bg1"/>
                          </a:solidFill>
                          <a:latin typeface="Bahnschrift Condensed" panose="020B0502040204020203" pitchFamily="34" charset="0"/>
                        </a:rPr>
                        <a:t>Revision Guide</a:t>
                      </a:r>
                    </a:p>
                  </a:txBody>
                  <a:tcPr marL="74295" marR="74295" marT="37148" marB="37148">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3386186546"/>
                  </a:ext>
                </a:extLst>
              </a:tr>
              <a:tr h="503470">
                <a:tc rowSpan="2">
                  <a:txBody>
                    <a:bodyPr/>
                    <a:lstStyle/>
                    <a:p>
                      <a:pPr algn="ctr"/>
                      <a:r>
                        <a:rPr lang="en-GB" sz="3200" dirty="0"/>
                        <a:t>CB1</a:t>
                      </a:r>
                      <a:r>
                        <a:rPr lang="en-GB" sz="3200" baseline="0" dirty="0"/>
                        <a:t> / SB1</a:t>
                      </a:r>
                      <a:endParaRPr lang="en-GB" sz="3200" dirty="0"/>
                    </a:p>
                  </a:txBody>
                  <a:tcPr marL="74295" marR="74295" marT="37148" marB="37148" anchor="ct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3600" dirty="0"/>
                        <a:t>Key Concepts</a:t>
                      </a:r>
                    </a:p>
                    <a:p>
                      <a:endParaRPr lang="en-GB" sz="700" dirty="0"/>
                    </a:p>
                    <a:p>
                      <a:r>
                        <a:rPr lang="en-GB" sz="1600" dirty="0"/>
                        <a:t>Including:</a:t>
                      </a:r>
                      <a:r>
                        <a:rPr lang="en-GB" sz="1600" baseline="0" dirty="0"/>
                        <a:t> Cells, Enzymes, Transporting substances.</a:t>
                      </a:r>
                      <a:endParaRPr lang="en-GB" sz="1600" dirty="0"/>
                    </a:p>
                  </a:txBody>
                  <a:tcPr marL="74295" marR="74295" marT="37148" marB="37148" anchor="ct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2000" dirty="0"/>
                        <a:t>Combined: Section 1</a:t>
                      </a:r>
                    </a:p>
                  </a:txBody>
                  <a:tcPr marL="74295" marR="74295" marT="37148" marB="37148"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7682847"/>
                  </a:ext>
                </a:extLst>
              </a:tr>
              <a:tr h="503470">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6"/>
                          </a:solidFill>
                        </a:rPr>
                        <a:t>Separate:</a:t>
                      </a:r>
                      <a:r>
                        <a:rPr lang="en-GB" sz="2000" i="1" baseline="0" dirty="0">
                          <a:solidFill>
                            <a:schemeClr val="accent6"/>
                          </a:solidFill>
                        </a:rPr>
                        <a:t> Section 1</a:t>
                      </a:r>
                      <a:endParaRPr lang="en-GB" sz="2000" i="1" dirty="0">
                        <a:solidFill>
                          <a:schemeClr val="accent6"/>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8251813"/>
                  </a:ext>
                </a:extLst>
              </a:tr>
              <a:tr h="543542">
                <a:tc rowSpan="2">
                  <a:txBody>
                    <a:bodyPr/>
                    <a:lstStyle/>
                    <a:p>
                      <a:pPr algn="ctr"/>
                      <a:r>
                        <a:rPr lang="en-GB" sz="3200" dirty="0"/>
                        <a:t>CB2 / SB2</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2800" dirty="0"/>
                        <a:t>Growth</a:t>
                      </a:r>
                      <a:r>
                        <a:rPr lang="en-GB" sz="2800" baseline="0" dirty="0"/>
                        <a:t> and Cellular Control</a:t>
                      </a:r>
                    </a:p>
                    <a:p>
                      <a:r>
                        <a:rPr lang="en-GB" sz="1200" baseline="0" dirty="0"/>
                        <a:t>Including: Mitosis, Animal and Plant growth, Stem cells, Nervous system. </a:t>
                      </a:r>
                      <a:endParaRPr lang="en-GB" sz="1200" b="1" i="1" dirty="0">
                        <a:solidFill>
                          <a:schemeClr val="accent6"/>
                        </a:solidFill>
                      </a:endParaRP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Combined:</a:t>
                      </a:r>
                      <a:r>
                        <a:rPr lang="en-GB" sz="2000" baseline="0" dirty="0"/>
                        <a:t> Section 2</a:t>
                      </a:r>
                      <a:endParaRPr lang="en-GB" sz="20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7199904"/>
                  </a:ext>
                </a:extLst>
              </a:tr>
              <a:tr h="543542">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6"/>
                          </a:solidFill>
                        </a:rPr>
                        <a:t>Separate:</a:t>
                      </a:r>
                      <a:r>
                        <a:rPr lang="en-GB" sz="2000" i="1" baseline="0" dirty="0">
                          <a:solidFill>
                            <a:schemeClr val="accent6"/>
                          </a:solidFill>
                        </a:rPr>
                        <a:t> Section 2</a:t>
                      </a:r>
                      <a:endParaRPr lang="en-GB" sz="2000" i="1" dirty="0">
                        <a:solidFill>
                          <a:schemeClr val="accent6"/>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08881"/>
                  </a:ext>
                </a:extLst>
              </a:tr>
              <a:tr h="532240">
                <a:tc rowSpan="2">
                  <a:txBody>
                    <a:bodyPr/>
                    <a:lstStyle/>
                    <a:p>
                      <a:pPr algn="ctr"/>
                      <a:r>
                        <a:rPr lang="en-GB" sz="3200" dirty="0"/>
                        <a:t>CB3 / SB3</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3600" dirty="0"/>
                        <a:t>Genetics</a:t>
                      </a:r>
                    </a:p>
                    <a:p>
                      <a:r>
                        <a:rPr lang="en-GB" sz="1200" dirty="0"/>
                        <a:t>Including: Meiosis</a:t>
                      </a:r>
                      <a:r>
                        <a:rPr lang="en-GB" sz="1200" baseline="0" dirty="0"/>
                        <a:t>, DNA, Alleles, Mutation, Variation</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Combined:</a:t>
                      </a:r>
                      <a:r>
                        <a:rPr lang="en-GB" sz="2000" baseline="0" dirty="0"/>
                        <a:t> Section 3</a:t>
                      </a:r>
                      <a:endParaRPr lang="en-GB" sz="20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30587044"/>
                  </a:ext>
                </a:extLst>
              </a:tr>
              <a:tr h="532240">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6"/>
                          </a:solidFill>
                        </a:rPr>
                        <a:t>Separate:</a:t>
                      </a:r>
                      <a:r>
                        <a:rPr lang="en-GB" sz="2000" i="1" baseline="0" dirty="0">
                          <a:solidFill>
                            <a:schemeClr val="accent6"/>
                          </a:solidFill>
                        </a:rPr>
                        <a:t> Section 3</a:t>
                      </a:r>
                      <a:endParaRPr lang="en-GB" sz="2000" i="1" dirty="0">
                        <a:solidFill>
                          <a:schemeClr val="accent6"/>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464880"/>
                  </a:ext>
                </a:extLst>
              </a:tr>
              <a:tr h="618549">
                <a:tc rowSpan="2">
                  <a:txBody>
                    <a:bodyPr/>
                    <a:lstStyle/>
                    <a:p>
                      <a:pPr algn="ctr"/>
                      <a:r>
                        <a:rPr lang="en-GB" sz="3200" dirty="0"/>
                        <a:t>CB4 / SB4</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2800" dirty="0"/>
                        <a:t>Natural and Artificial Selection</a:t>
                      </a:r>
                    </a:p>
                    <a:p>
                      <a:r>
                        <a:rPr lang="en-GB" sz="1200" dirty="0"/>
                        <a:t>Including:</a:t>
                      </a:r>
                      <a:r>
                        <a:rPr lang="en-GB" sz="1200" baseline="0" dirty="0"/>
                        <a:t> Human evolution, natural selection, classification, selective breeding, Genetic engineering. </a:t>
                      </a:r>
                      <a:endParaRPr lang="en-GB" sz="1200" b="1" i="1" dirty="0">
                        <a:solidFill>
                          <a:schemeClr val="accent6"/>
                        </a:solidFill>
                      </a:endParaRP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Combined:</a:t>
                      </a:r>
                      <a:r>
                        <a:rPr lang="en-GB" sz="2000" baseline="0" dirty="0"/>
                        <a:t> Section 4</a:t>
                      </a:r>
                      <a:endParaRPr lang="en-GB" sz="20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14902877"/>
                  </a:ext>
                </a:extLst>
              </a:tr>
              <a:tr h="618549">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6"/>
                          </a:solidFill>
                        </a:rPr>
                        <a:t>Separate:</a:t>
                      </a:r>
                      <a:r>
                        <a:rPr lang="en-GB" sz="2000" i="1" baseline="0" dirty="0">
                          <a:solidFill>
                            <a:schemeClr val="accent6"/>
                          </a:solidFill>
                        </a:rPr>
                        <a:t> Section 4</a:t>
                      </a:r>
                      <a:endParaRPr lang="en-GB" sz="2000" i="1" dirty="0">
                        <a:solidFill>
                          <a:schemeClr val="accent6"/>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303872"/>
                  </a:ext>
                </a:extLst>
              </a:tr>
              <a:tr h="647318">
                <a:tc rowSpan="2">
                  <a:txBody>
                    <a:bodyPr/>
                    <a:lstStyle/>
                    <a:p>
                      <a:pPr algn="ctr"/>
                      <a:r>
                        <a:rPr lang="en-GB" sz="3200" dirty="0"/>
                        <a:t>CB5 / SB5</a:t>
                      </a:r>
                    </a:p>
                  </a:txBody>
                  <a:tcPr marL="74295" marR="74295" marT="37148" marB="37148" anchor="ctr">
                    <a:lnT w="38100" cap="flat" cmpd="sng" algn="ctr">
                      <a:solidFill>
                        <a:schemeClr val="tx1"/>
                      </a:solidFill>
                      <a:prstDash val="solid"/>
                      <a:round/>
                      <a:headEnd type="none" w="med" len="med"/>
                      <a:tailEnd type="none" w="med" len="med"/>
                    </a:lnT>
                  </a:tcPr>
                </a:tc>
                <a:tc rowSpan="2">
                  <a:txBody>
                    <a:bodyPr/>
                    <a:lstStyle/>
                    <a:p>
                      <a:r>
                        <a:rPr lang="en-GB" sz="3600" dirty="0"/>
                        <a:t>Health and Disease</a:t>
                      </a:r>
                      <a:r>
                        <a:rPr lang="en-GB" sz="3600" baseline="0" dirty="0"/>
                        <a:t> </a:t>
                      </a:r>
                    </a:p>
                    <a:p>
                      <a:r>
                        <a:rPr lang="en-GB" sz="1200" baseline="0" dirty="0"/>
                        <a:t>Including: Non / Communicable diseases, Pathogens, Barriers, immune systems and antibiotics</a:t>
                      </a:r>
                      <a:endParaRPr lang="en-GB" sz="1200" b="1" i="1" dirty="0">
                        <a:solidFill>
                          <a:schemeClr val="accent6"/>
                        </a:solidFill>
                      </a:endParaRPr>
                    </a:p>
                  </a:txBody>
                  <a:tcPr marL="74295" marR="74295" marT="37148" marB="37148" anchor="ctr">
                    <a:lnT w="381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Combined:</a:t>
                      </a:r>
                      <a:r>
                        <a:rPr lang="en-GB" sz="2000" baseline="0" dirty="0"/>
                        <a:t> Section 5</a:t>
                      </a:r>
                      <a:endParaRPr lang="en-GB" sz="20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69505430"/>
                  </a:ext>
                </a:extLst>
              </a:tr>
              <a:tr h="647318">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6"/>
                          </a:solidFill>
                        </a:rPr>
                        <a:t>Separate:</a:t>
                      </a:r>
                      <a:r>
                        <a:rPr lang="en-GB" sz="2000" i="1" baseline="0" dirty="0">
                          <a:solidFill>
                            <a:schemeClr val="accent6"/>
                          </a:solidFill>
                        </a:rPr>
                        <a:t> Section 5</a:t>
                      </a:r>
                      <a:endParaRPr lang="en-GB" sz="2000" i="1" dirty="0">
                        <a:solidFill>
                          <a:schemeClr val="accent6"/>
                        </a:solidFill>
                      </a:endParaRPr>
                    </a:p>
                  </a:txBody>
                  <a:tcPr marL="74295" marR="74295" marT="37148" marB="37148" anchor="ctr"/>
                </a:tc>
                <a:extLst>
                  <a:ext uri="{0D108BD9-81ED-4DB2-BD59-A6C34878D82A}">
                    <a16:rowId xmlns:a16="http://schemas.microsoft.com/office/drawing/2014/main" val="1615508132"/>
                  </a:ext>
                </a:extLst>
              </a:tr>
            </a:tbl>
          </a:graphicData>
        </a:graphic>
      </p:graphicFrame>
      <p:sp>
        <p:nvSpPr>
          <p:cNvPr id="5" name="TextBox 4"/>
          <p:cNvSpPr txBox="1"/>
          <p:nvPr/>
        </p:nvSpPr>
        <p:spPr>
          <a:xfrm rot="16200000">
            <a:off x="-1052024" y="2413787"/>
            <a:ext cx="5572124" cy="2030428"/>
          </a:xfrm>
          <a:prstGeom prst="rect">
            <a:avLst/>
          </a:prstGeom>
          <a:noFill/>
        </p:spPr>
        <p:txBody>
          <a:bodyPr wrap="square" rtlCol="0">
            <a:spAutoFit/>
          </a:bodyPr>
          <a:lstStyle/>
          <a:p>
            <a:pPr algn="ctr"/>
            <a:r>
              <a:rPr lang="en-GB" sz="12594" dirty="0">
                <a:latin typeface="Bahnschrift Condensed" panose="020B0502040204020203" pitchFamily="34" charset="0"/>
              </a:rPr>
              <a:t>Paper 1</a:t>
            </a:r>
          </a:p>
        </p:txBody>
      </p:sp>
    </p:spTree>
    <p:extLst>
      <p:ext uri="{BB962C8B-B14F-4D97-AF65-F5344CB8AC3E}">
        <p14:creationId xmlns:p14="http://schemas.microsoft.com/office/powerpoint/2010/main" val="32699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1ADD3-18D8-46C4-8418-4426BB677CF7}"/>
              </a:ext>
            </a:extLst>
          </p:cNvPr>
          <p:cNvSpPr>
            <a:spLocks noGrp="1"/>
          </p:cNvSpPr>
          <p:nvPr>
            <p:ph type="ctrTitle"/>
          </p:nvPr>
        </p:nvSpPr>
        <p:spPr>
          <a:xfrm>
            <a:off x="914400" y="2130426"/>
            <a:ext cx="10363200" cy="3223452"/>
          </a:xfrm>
        </p:spPr>
        <p:txBody>
          <a:bodyPr>
            <a:normAutofit/>
          </a:bodyPr>
          <a:lstStyle/>
          <a:p>
            <a:r>
              <a:rPr lang="en-GB" sz="7000" dirty="0"/>
              <a:t>Chemistry</a:t>
            </a:r>
          </a:p>
        </p:txBody>
      </p:sp>
    </p:spTree>
    <p:extLst>
      <p:ext uri="{BB962C8B-B14F-4D97-AF65-F5344CB8AC3E}">
        <p14:creationId xmlns:p14="http://schemas.microsoft.com/office/powerpoint/2010/main" val="131240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052506"/>
              </p:ext>
            </p:extLst>
          </p:nvPr>
        </p:nvGraphicFramePr>
        <p:xfrm>
          <a:off x="2749253" y="144511"/>
          <a:ext cx="8090197" cy="7016025"/>
        </p:xfrm>
        <a:graphic>
          <a:graphicData uri="http://schemas.openxmlformats.org/drawingml/2006/table">
            <a:tbl>
              <a:tblPr firstRow="1" bandRow="1">
                <a:tableStyleId>{5940675A-B579-460E-94D1-54222C63F5DA}</a:tableStyleId>
              </a:tblPr>
              <a:tblGrid>
                <a:gridCol w="1111873">
                  <a:extLst>
                    <a:ext uri="{9D8B030D-6E8A-4147-A177-3AD203B41FA5}">
                      <a16:colId xmlns:a16="http://schemas.microsoft.com/office/drawing/2014/main" val="2246801079"/>
                    </a:ext>
                  </a:extLst>
                </a:gridCol>
                <a:gridCol w="4674939">
                  <a:extLst>
                    <a:ext uri="{9D8B030D-6E8A-4147-A177-3AD203B41FA5}">
                      <a16:colId xmlns:a16="http://schemas.microsoft.com/office/drawing/2014/main" val="10633477"/>
                    </a:ext>
                  </a:extLst>
                </a:gridCol>
                <a:gridCol w="2303385">
                  <a:extLst>
                    <a:ext uri="{9D8B030D-6E8A-4147-A177-3AD203B41FA5}">
                      <a16:colId xmlns:a16="http://schemas.microsoft.com/office/drawing/2014/main" val="882296756"/>
                    </a:ext>
                  </a:extLst>
                </a:gridCol>
              </a:tblGrid>
              <a:tr h="529720">
                <a:tc>
                  <a:txBody>
                    <a:bodyPr/>
                    <a:lstStyle/>
                    <a:p>
                      <a:pPr algn="ctr"/>
                      <a:r>
                        <a:rPr lang="en-GB" sz="3300" dirty="0">
                          <a:solidFill>
                            <a:schemeClr val="bg1"/>
                          </a:solidFill>
                          <a:latin typeface="Bahnschrift Condensed" panose="020B0502040204020203" pitchFamily="34" charset="0"/>
                        </a:rPr>
                        <a:t>Topic</a:t>
                      </a:r>
                    </a:p>
                  </a:txBody>
                  <a:tcPr marL="74295" marR="74295" marT="37148" marB="37148">
                    <a:solidFill>
                      <a:schemeClr val="accent2"/>
                    </a:solidFill>
                  </a:tcPr>
                </a:tc>
                <a:tc>
                  <a:txBody>
                    <a:bodyPr/>
                    <a:lstStyle/>
                    <a:p>
                      <a:pPr algn="ctr"/>
                      <a:r>
                        <a:rPr lang="en-GB" sz="3300" dirty="0">
                          <a:solidFill>
                            <a:schemeClr val="bg1"/>
                          </a:solidFill>
                          <a:latin typeface="Bahnschrift Condensed" panose="020B0502040204020203" pitchFamily="34" charset="0"/>
                        </a:rPr>
                        <a:t>Content</a:t>
                      </a:r>
                    </a:p>
                  </a:txBody>
                  <a:tcPr marL="74295" marR="74295" marT="37148" marB="37148">
                    <a:solidFill>
                      <a:schemeClr val="accent2"/>
                    </a:solidFill>
                  </a:tcPr>
                </a:tc>
                <a:tc>
                  <a:txBody>
                    <a:bodyPr/>
                    <a:lstStyle/>
                    <a:p>
                      <a:pPr algn="ctr"/>
                      <a:r>
                        <a:rPr lang="en-GB" sz="3300" dirty="0">
                          <a:solidFill>
                            <a:schemeClr val="bg1"/>
                          </a:solidFill>
                          <a:latin typeface="Bahnschrift Condensed" panose="020B0502040204020203" pitchFamily="34" charset="0"/>
                        </a:rPr>
                        <a:t>Revision Guide</a:t>
                      </a:r>
                    </a:p>
                  </a:txBody>
                  <a:tcPr marL="74295" marR="74295" marT="37148" marB="37148">
                    <a:solidFill>
                      <a:schemeClr val="accent2"/>
                    </a:solidFill>
                  </a:tcPr>
                </a:tc>
                <a:extLst>
                  <a:ext uri="{0D108BD9-81ED-4DB2-BD59-A6C34878D82A}">
                    <a16:rowId xmlns:a16="http://schemas.microsoft.com/office/drawing/2014/main" val="3386186546"/>
                  </a:ext>
                </a:extLst>
              </a:tr>
              <a:tr h="397727">
                <a:tc rowSpan="2">
                  <a:txBody>
                    <a:bodyPr/>
                    <a:lstStyle/>
                    <a:p>
                      <a:pPr algn="ctr"/>
                      <a:r>
                        <a:rPr lang="en-GB" sz="2600" dirty="0"/>
                        <a:t>SC1/2</a:t>
                      </a:r>
                    </a:p>
                  </a:txBody>
                  <a:tcPr marL="74295" marR="74295" marT="37148" marB="37148">
                    <a:lnB w="38100" cap="flat" cmpd="sng" algn="ctr">
                      <a:solidFill>
                        <a:schemeClr val="tx1"/>
                      </a:solidFill>
                      <a:prstDash val="solid"/>
                      <a:round/>
                      <a:headEnd type="none" w="med" len="med"/>
                      <a:tailEnd type="none" w="med" len="med"/>
                    </a:lnB>
                  </a:tcPr>
                </a:tc>
                <a:tc rowSpan="2">
                  <a:txBody>
                    <a:bodyPr/>
                    <a:lstStyle/>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SC1/2: States of Matter and Methods of Purifying substances</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States of matter, mixtures, filtration and crystallisation, paper chromatography, distillation, drinking water,</a:t>
                      </a:r>
                    </a:p>
                    <a:p>
                      <a:endParaRPr lang="en-GB" sz="1000" dirty="0"/>
                    </a:p>
                  </a:txBody>
                  <a:tcPr marL="74295" marR="74295" marT="37148" marB="37148">
                    <a:lnB w="38100" cap="flat" cmpd="sng" algn="ctr">
                      <a:solidFill>
                        <a:schemeClr val="tx1"/>
                      </a:solidFill>
                      <a:prstDash val="solid"/>
                      <a:round/>
                      <a:headEnd type="none" w="med" len="med"/>
                      <a:tailEnd type="none" w="med" len="med"/>
                    </a:lnB>
                  </a:tcPr>
                </a:tc>
                <a:tc>
                  <a:txBody>
                    <a:bodyPr/>
                    <a:lstStyle/>
                    <a:p>
                      <a:pPr algn="ctr"/>
                      <a:r>
                        <a:rPr lang="en-GB" sz="2000" dirty="0"/>
                        <a:t>Combined: Section </a:t>
                      </a:r>
                    </a:p>
                  </a:txBody>
                  <a:tcPr marL="74295" marR="74295" marT="37148" marB="37148"/>
                </a:tc>
                <a:extLst>
                  <a:ext uri="{0D108BD9-81ED-4DB2-BD59-A6C34878D82A}">
                    <a16:rowId xmlns:a16="http://schemas.microsoft.com/office/drawing/2014/main" val="1867682847"/>
                  </a:ext>
                </a:extLst>
              </a:tr>
              <a:tr h="620030">
                <a:tc vMerge="1">
                  <a:txBody>
                    <a:bodyPr/>
                    <a:lstStyle/>
                    <a:p>
                      <a:endParaRPr lang="en-GB"/>
                    </a:p>
                  </a:txBody>
                  <a:tcPr/>
                </a:tc>
                <a:tc vMerge="1">
                  <a:txBody>
                    <a:bodyPr/>
                    <a:lstStyle/>
                    <a:p>
                      <a:endParaRPr lang="en-GB"/>
                    </a:p>
                  </a:txBody>
                  <a:tcPr/>
                </a:tc>
                <a:tc>
                  <a:txBody>
                    <a:bodyPr/>
                    <a:lstStyle/>
                    <a:p>
                      <a:pPr algn="ctr"/>
                      <a:r>
                        <a:rPr lang="en-GB" sz="2000" i="1" dirty="0">
                          <a:solidFill>
                            <a:schemeClr val="accent2"/>
                          </a:solidFill>
                        </a:rPr>
                        <a:t>Separate:</a:t>
                      </a:r>
                      <a:r>
                        <a:rPr lang="en-GB" sz="2000" i="1" baseline="0" dirty="0">
                          <a:solidFill>
                            <a:schemeClr val="accent2"/>
                          </a:solidFill>
                        </a:rPr>
                        <a:t> Section </a:t>
                      </a:r>
                      <a:endParaRPr lang="en-GB" sz="2000" i="1" dirty="0">
                        <a:solidFill>
                          <a:schemeClr val="accent2"/>
                        </a:solidFill>
                      </a:endParaRPr>
                    </a:p>
                  </a:txBody>
                  <a:tcPr marL="74295" marR="74295" marT="37148" marB="37148">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3045282"/>
                  </a:ext>
                </a:extLst>
              </a:tr>
              <a:tr h="429382">
                <a:tc rowSpan="2">
                  <a:txBody>
                    <a:bodyPr/>
                    <a:lstStyle/>
                    <a:p>
                      <a:pPr algn="ctr"/>
                      <a:r>
                        <a:rPr lang="en-GB" sz="2600" dirty="0"/>
                        <a:t>SC3/4</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SC3/4: Atomic Structure and the Periodic Table</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Structure of an atom, atomic number and mass number, isotopes, elements and the Periodic Table, atomic number and the Periodic Table, electron configuration.</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2000" dirty="0"/>
                        <a:t>Combined:</a:t>
                      </a:r>
                      <a:r>
                        <a:rPr lang="en-GB" sz="2000" baseline="0" dirty="0"/>
                        <a:t> Section </a:t>
                      </a:r>
                      <a:endParaRPr lang="en-GB" sz="2000" dirty="0"/>
                    </a:p>
                  </a:txBody>
                  <a:tcPr marL="74295" marR="74295" marT="37148" marB="37148">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7199904"/>
                  </a:ext>
                </a:extLst>
              </a:tr>
              <a:tr h="462527">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2"/>
                          </a:solidFill>
                        </a:rPr>
                        <a:t>Separate:</a:t>
                      </a:r>
                      <a:r>
                        <a:rPr lang="en-GB" sz="2000" i="1" baseline="0" dirty="0">
                          <a:solidFill>
                            <a:schemeClr val="accent2"/>
                          </a:solidFill>
                        </a:rPr>
                        <a:t> Section </a:t>
                      </a:r>
                      <a:endParaRPr lang="en-GB" sz="2000" i="1" dirty="0">
                        <a:solidFill>
                          <a:schemeClr val="accent2"/>
                        </a:solidFill>
                      </a:endParaRPr>
                    </a:p>
                  </a:txBody>
                  <a:tcPr marL="74295" marR="74295" marT="37148" marB="37148">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1554139"/>
                  </a:ext>
                </a:extLst>
              </a:tr>
              <a:tr h="511363">
                <a:tc rowSpan="2">
                  <a:txBody>
                    <a:bodyPr/>
                    <a:lstStyle/>
                    <a:p>
                      <a:pPr algn="ctr"/>
                      <a:r>
                        <a:rPr lang="en-GB" sz="2600" dirty="0"/>
                        <a:t>SC5/6/7</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SC5/6/7: Ionic and Covalent Bonding and Types of Substance</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Ionic bonds, ionic lattices, properties of ionic substances, covalent bonds, molecular compounds, allotropes of carbon, properties of metals, bonding models</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2000" dirty="0"/>
                        <a:t>Combined: Section</a:t>
                      </a:r>
                    </a:p>
                  </a:txBody>
                  <a:tcPr marL="74295" marR="74295" marT="37148" marB="37148">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30587044"/>
                  </a:ext>
                </a:extLst>
              </a:tr>
              <a:tr h="336872">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2"/>
                          </a:solidFill>
                        </a:rPr>
                        <a:t>Separate:</a:t>
                      </a:r>
                      <a:r>
                        <a:rPr lang="en-GB" sz="2000" i="1" baseline="0" dirty="0">
                          <a:solidFill>
                            <a:schemeClr val="accent2"/>
                          </a:solidFill>
                        </a:rPr>
                        <a:t> Section </a:t>
                      </a:r>
                      <a:endParaRPr lang="en-GB" sz="2000" i="1" dirty="0">
                        <a:solidFill>
                          <a:schemeClr val="accent2"/>
                        </a:solidFill>
                      </a:endParaRPr>
                    </a:p>
                  </a:txBody>
                  <a:tcPr marL="74295" marR="74295" marT="37148" marB="37148">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1282875"/>
                  </a:ext>
                </a:extLst>
              </a:tr>
              <a:tr h="397727">
                <a:tc rowSpan="2">
                  <a:txBody>
                    <a:bodyPr/>
                    <a:lstStyle/>
                    <a:p>
                      <a:pPr algn="ctr"/>
                      <a:r>
                        <a:rPr lang="en-GB" sz="2600" dirty="0"/>
                        <a:t>SC9/17/18/19</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SC9:  Calculations involving masses</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Masses and empirical formula, conservation of mass, moles</a:t>
                      </a:r>
                    </a:p>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SC17:Groups in the Periodic Table</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Group 1, group 7, halogen reactivity, group 0.</a:t>
                      </a:r>
                    </a:p>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SC18/19: Rates of Reaction and Energy Changes in Chemical Reactions</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Rates of reaction, factors affecting reaction rates, catalysts and activation energy, exothermic and endothermic reactions, energy changes in reactions.</a:t>
                      </a:r>
                    </a:p>
                    <a:p>
                      <a:endParaRPr lang="en-GB" sz="1000" i="1" dirty="0">
                        <a:solidFill>
                          <a:schemeClr val="accent6"/>
                        </a:solidFill>
                      </a:endParaRP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2000" dirty="0"/>
                        <a:t>Combined:</a:t>
                      </a:r>
                      <a:r>
                        <a:rPr lang="en-GB" sz="2000" baseline="0" dirty="0"/>
                        <a:t> Section </a:t>
                      </a:r>
                      <a:endParaRPr lang="en-GB" sz="2000" dirty="0"/>
                    </a:p>
                  </a:txBody>
                  <a:tcPr marL="74295" marR="74295" marT="37148" marB="37148">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14902877"/>
                  </a:ext>
                </a:extLst>
              </a:tr>
              <a:tr h="1300173">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chemeClr val="accent2"/>
                          </a:solidFill>
                        </a:rPr>
                        <a:t>Separate:</a:t>
                      </a:r>
                      <a:r>
                        <a:rPr lang="en-GB" sz="2000" i="1" baseline="0" dirty="0">
                          <a:solidFill>
                            <a:schemeClr val="accent2"/>
                          </a:solidFill>
                        </a:rPr>
                        <a:t> Section </a:t>
                      </a:r>
                      <a:endParaRPr lang="en-GB" sz="2000" i="1" dirty="0">
                        <a:solidFill>
                          <a:schemeClr val="accent2"/>
                        </a:solidFill>
                      </a:endParaRPr>
                    </a:p>
                  </a:txBody>
                  <a:tcPr marL="74295" marR="74295" marT="37148" marB="37148">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21197"/>
                  </a:ext>
                </a:extLst>
              </a:tr>
              <a:tr h="511363">
                <a:tc rowSpan="2">
                  <a:txBody>
                    <a:bodyPr/>
                    <a:lstStyle/>
                    <a:p>
                      <a:pPr algn="ctr"/>
                      <a:r>
                        <a:rPr lang="en-GB" sz="2600" dirty="0"/>
                        <a:t>SC20/21</a:t>
                      </a:r>
                    </a:p>
                  </a:txBody>
                  <a:tcPr marL="74295" marR="74295" marT="37148" marB="37148">
                    <a:lnT w="38100" cap="flat" cmpd="sng" algn="ctr">
                      <a:solidFill>
                        <a:schemeClr val="tx1"/>
                      </a:solidFill>
                      <a:prstDash val="solid"/>
                      <a:round/>
                      <a:headEnd type="none" w="med" len="med"/>
                      <a:tailEnd type="none" w="med" len="med"/>
                    </a:lnT>
                  </a:tcPr>
                </a:tc>
                <a:tc rowSpan="2">
                  <a:txBody>
                    <a:bodyPr/>
                    <a:lstStyle/>
                    <a:p>
                      <a:pPr>
                        <a:lnSpc>
                          <a:spcPct val="115000"/>
                        </a:lnSpc>
                        <a:spcAft>
                          <a:spcPts val="600"/>
                        </a:spcAft>
                      </a:pPr>
                      <a:r>
                        <a:rPr lang="en-GB" sz="1000" b="1" u="sng" dirty="0">
                          <a:latin typeface="Arial" panose="020B0604020202020204" pitchFamily="34" charset="0"/>
                          <a:ea typeface="Calibri" panose="020F0502020204030204" pitchFamily="34" charset="0"/>
                          <a:cs typeface="Arial" panose="020B0604020202020204" pitchFamily="34" charset="0"/>
                        </a:rPr>
                        <a:t>SC20/21: Fuels, Earth and Atmosphere Science</a:t>
                      </a:r>
                    </a:p>
                    <a:p>
                      <a:pPr>
                        <a:lnSpc>
                          <a:spcPct val="115000"/>
                        </a:lnSpc>
                        <a:spcAft>
                          <a:spcPts val="600"/>
                        </a:spcAft>
                      </a:pPr>
                      <a:r>
                        <a:rPr lang="en-GB" sz="1000" dirty="0">
                          <a:latin typeface="Arial" panose="020B0604020202020204" pitchFamily="34" charset="0"/>
                          <a:ea typeface="Calibri" panose="020F0502020204030204" pitchFamily="34" charset="0"/>
                          <a:cs typeface="Arial" panose="020B0604020202020204" pitchFamily="34" charset="0"/>
                        </a:rPr>
                        <a:t>Hydrocarbons in crude oil and natural gas, fractional distillation of crude oil, the alkane homologous series, complete and incomplete combustion, combustible fuels and pollution, breaking down hydrocarbons, the early atmosphere, the changing atmosphere, the atmosphere today, climate changes</a:t>
                      </a:r>
                    </a:p>
                    <a:p>
                      <a:endParaRPr lang="en-GB" sz="1000" i="1" dirty="0">
                        <a:solidFill>
                          <a:schemeClr val="accent6"/>
                        </a:solidFill>
                      </a:endParaRPr>
                    </a:p>
                  </a:txBody>
                  <a:tcPr marL="74295" marR="74295" marT="37148" marB="37148">
                    <a:lnT w="38100" cap="flat" cmpd="sng" algn="ctr">
                      <a:solidFill>
                        <a:schemeClr val="tx1"/>
                      </a:solidFill>
                      <a:prstDash val="solid"/>
                      <a:round/>
                      <a:headEnd type="none" w="med" len="med"/>
                      <a:tailEnd type="none" w="med" len="med"/>
                    </a:lnT>
                  </a:tcPr>
                </a:tc>
                <a:tc>
                  <a:txBody>
                    <a:bodyPr/>
                    <a:lstStyle/>
                    <a:p>
                      <a:pPr algn="ctr"/>
                      <a:r>
                        <a:rPr lang="en-GB" sz="2000" dirty="0"/>
                        <a:t>Combined: Section</a:t>
                      </a:r>
                      <a:r>
                        <a:rPr lang="en-GB" sz="2000" baseline="0" dirty="0"/>
                        <a:t> </a:t>
                      </a:r>
                      <a:endParaRPr lang="en-GB" sz="2000" dirty="0"/>
                    </a:p>
                  </a:txBody>
                  <a:tcPr marL="74295" marR="74295" marT="37148" marB="37148">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69505430"/>
                  </a:ext>
                </a:extLst>
              </a:tr>
              <a:tr h="1216605">
                <a:tc vMerge="1">
                  <a:txBody>
                    <a:bodyPr/>
                    <a:lstStyle/>
                    <a:p>
                      <a:endParaRPr lang="en-GB"/>
                    </a:p>
                  </a:txBody>
                  <a:tcPr/>
                </a:tc>
                <a:tc vMerge="1">
                  <a:txBody>
                    <a:bodyPr/>
                    <a:lstStyle/>
                    <a:p>
                      <a:endParaRPr lang="en-GB"/>
                    </a:p>
                  </a:txBody>
                  <a:tcPr/>
                </a:tc>
                <a:tc>
                  <a:txBody>
                    <a:bodyPr/>
                    <a:lstStyle/>
                    <a:p>
                      <a:pPr algn="ctr"/>
                      <a:r>
                        <a:rPr lang="en-GB" sz="2000" b="0" i="1" dirty="0">
                          <a:solidFill>
                            <a:schemeClr val="accent2"/>
                          </a:solidFill>
                        </a:rPr>
                        <a:t>Separate:</a:t>
                      </a:r>
                      <a:r>
                        <a:rPr lang="en-GB" sz="2000" b="0" i="1" baseline="0" dirty="0">
                          <a:solidFill>
                            <a:schemeClr val="accent2"/>
                          </a:solidFill>
                        </a:rPr>
                        <a:t> Section </a:t>
                      </a:r>
                      <a:endParaRPr lang="en-GB" sz="2000" b="0" i="1" dirty="0">
                        <a:solidFill>
                          <a:schemeClr val="accent2"/>
                        </a:solidFill>
                      </a:endParaRPr>
                    </a:p>
                  </a:txBody>
                  <a:tcPr marL="74295" marR="74295" marT="37148" marB="37148"/>
                </a:tc>
                <a:extLst>
                  <a:ext uri="{0D108BD9-81ED-4DB2-BD59-A6C34878D82A}">
                    <a16:rowId xmlns:a16="http://schemas.microsoft.com/office/drawing/2014/main" val="140703464"/>
                  </a:ext>
                </a:extLst>
              </a:tr>
            </a:tbl>
          </a:graphicData>
        </a:graphic>
      </p:graphicFrame>
      <p:sp>
        <p:nvSpPr>
          <p:cNvPr id="5" name="TextBox 4"/>
          <p:cNvSpPr txBox="1"/>
          <p:nvPr/>
        </p:nvSpPr>
        <p:spPr>
          <a:xfrm rot="16200000">
            <a:off x="-1052024" y="2413787"/>
            <a:ext cx="5572124" cy="2030428"/>
          </a:xfrm>
          <a:prstGeom prst="rect">
            <a:avLst/>
          </a:prstGeom>
          <a:noFill/>
        </p:spPr>
        <p:txBody>
          <a:bodyPr wrap="square" rtlCol="0">
            <a:spAutoFit/>
          </a:bodyPr>
          <a:lstStyle/>
          <a:p>
            <a:pPr algn="ctr"/>
            <a:r>
              <a:rPr lang="en-GB" sz="12594" dirty="0">
                <a:latin typeface="Bahnschrift Condensed" panose="020B0502040204020203" pitchFamily="34" charset="0"/>
              </a:rPr>
              <a:t>Paper 2</a:t>
            </a:r>
          </a:p>
        </p:txBody>
      </p:sp>
    </p:spTree>
    <p:extLst>
      <p:ext uri="{BB962C8B-B14F-4D97-AF65-F5344CB8AC3E}">
        <p14:creationId xmlns:p14="http://schemas.microsoft.com/office/powerpoint/2010/main" val="298129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1ADD3-18D8-46C4-8418-4426BB677CF7}"/>
              </a:ext>
            </a:extLst>
          </p:cNvPr>
          <p:cNvSpPr>
            <a:spLocks noGrp="1"/>
          </p:cNvSpPr>
          <p:nvPr>
            <p:ph type="ctrTitle"/>
          </p:nvPr>
        </p:nvSpPr>
        <p:spPr>
          <a:xfrm>
            <a:off x="914400" y="2130426"/>
            <a:ext cx="10363200" cy="3223452"/>
          </a:xfrm>
        </p:spPr>
        <p:txBody>
          <a:bodyPr>
            <a:normAutofit/>
          </a:bodyPr>
          <a:lstStyle/>
          <a:p>
            <a:r>
              <a:rPr lang="en-GB" sz="7000" dirty="0"/>
              <a:t>Physics</a:t>
            </a:r>
          </a:p>
        </p:txBody>
      </p:sp>
    </p:spTree>
    <p:extLst>
      <p:ext uri="{BB962C8B-B14F-4D97-AF65-F5344CB8AC3E}">
        <p14:creationId xmlns:p14="http://schemas.microsoft.com/office/powerpoint/2010/main" val="252220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18146068"/>
              </p:ext>
            </p:extLst>
          </p:nvPr>
        </p:nvGraphicFramePr>
        <p:xfrm>
          <a:off x="2749253" y="43739"/>
          <a:ext cx="8108767" cy="6647114"/>
        </p:xfrm>
        <a:graphic>
          <a:graphicData uri="http://schemas.openxmlformats.org/drawingml/2006/table">
            <a:tbl>
              <a:tblPr firstRow="1" bandRow="1">
                <a:tableStyleId>{5940675A-B579-460E-94D1-54222C63F5DA}</a:tableStyleId>
              </a:tblPr>
              <a:tblGrid>
                <a:gridCol w="1114425">
                  <a:extLst>
                    <a:ext uri="{9D8B030D-6E8A-4147-A177-3AD203B41FA5}">
                      <a16:colId xmlns:a16="http://schemas.microsoft.com/office/drawing/2014/main" val="2246801079"/>
                    </a:ext>
                  </a:extLst>
                </a:gridCol>
                <a:gridCol w="4685670">
                  <a:extLst>
                    <a:ext uri="{9D8B030D-6E8A-4147-A177-3AD203B41FA5}">
                      <a16:colId xmlns:a16="http://schemas.microsoft.com/office/drawing/2014/main" val="10633477"/>
                    </a:ext>
                  </a:extLst>
                </a:gridCol>
                <a:gridCol w="2308672">
                  <a:extLst>
                    <a:ext uri="{9D8B030D-6E8A-4147-A177-3AD203B41FA5}">
                      <a16:colId xmlns:a16="http://schemas.microsoft.com/office/drawing/2014/main" val="882296756"/>
                    </a:ext>
                  </a:extLst>
                </a:gridCol>
              </a:tblGrid>
              <a:tr h="675081">
                <a:tc>
                  <a:txBody>
                    <a:bodyPr/>
                    <a:lstStyle/>
                    <a:p>
                      <a:pPr algn="ctr"/>
                      <a:r>
                        <a:rPr lang="en-GB" sz="3300" dirty="0">
                          <a:solidFill>
                            <a:schemeClr val="bg1"/>
                          </a:solidFill>
                          <a:latin typeface="Bahnschrift Condensed" panose="020B0502040204020203" pitchFamily="34" charset="0"/>
                        </a:rPr>
                        <a:t>Topic</a:t>
                      </a:r>
                    </a:p>
                  </a:txBody>
                  <a:tcPr marL="74295" marR="74295" marT="37148" marB="37148">
                    <a:solidFill>
                      <a:srgbClr val="7030A0"/>
                    </a:solidFill>
                  </a:tcPr>
                </a:tc>
                <a:tc>
                  <a:txBody>
                    <a:bodyPr/>
                    <a:lstStyle/>
                    <a:p>
                      <a:pPr algn="ctr"/>
                      <a:r>
                        <a:rPr lang="en-GB" sz="3300" dirty="0">
                          <a:solidFill>
                            <a:schemeClr val="bg1"/>
                          </a:solidFill>
                          <a:latin typeface="Bahnschrift Condensed" panose="020B0502040204020203" pitchFamily="34" charset="0"/>
                        </a:rPr>
                        <a:t>Content</a:t>
                      </a:r>
                    </a:p>
                  </a:txBody>
                  <a:tcPr marL="74295" marR="74295" marT="37148" marB="37148">
                    <a:solidFill>
                      <a:srgbClr val="7030A0"/>
                    </a:solidFill>
                  </a:tcPr>
                </a:tc>
                <a:tc>
                  <a:txBody>
                    <a:bodyPr/>
                    <a:lstStyle/>
                    <a:p>
                      <a:pPr algn="ctr"/>
                      <a:r>
                        <a:rPr lang="en-GB" sz="3300" dirty="0">
                          <a:solidFill>
                            <a:schemeClr val="bg1"/>
                          </a:solidFill>
                          <a:latin typeface="Bahnschrift Condensed" panose="020B0502040204020203" pitchFamily="34" charset="0"/>
                        </a:rPr>
                        <a:t>Revision Guide</a:t>
                      </a:r>
                    </a:p>
                  </a:txBody>
                  <a:tcPr marL="74295" marR="74295" marT="37148" marB="37148">
                    <a:solidFill>
                      <a:srgbClr val="7030A0"/>
                    </a:solidFill>
                  </a:tcPr>
                </a:tc>
                <a:extLst>
                  <a:ext uri="{0D108BD9-81ED-4DB2-BD59-A6C34878D82A}">
                    <a16:rowId xmlns:a16="http://schemas.microsoft.com/office/drawing/2014/main" val="3386186546"/>
                  </a:ext>
                </a:extLst>
              </a:tr>
              <a:tr h="506867">
                <a:tc rowSpan="2">
                  <a:txBody>
                    <a:bodyPr/>
                    <a:lstStyle/>
                    <a:p>
                      <a:pPr algn="ctr"/>
                      <a:r>
                        <a:rPr lang="en-GB" sz="2600" dirty="0"/>
                        <a:t>CP1/2</a:t>
                      </a:r>
                    </a:p>
                    <a:p>
                      <a:pPr algn="ctr"/>
                      <a:r>
                        <a:rPr lang="en-GB" sz="2600" dirty="0"/>
                        <a:t>SP1/2</a:t>
                      </a:r>
                    </a:p>
                  </a:txBody>
                  <a:tcPr marL="74295" marR="74295" marT="37148" marB="37148" anchor="ctr">
                    <a:lnB w="38100" cap="flat" cmpd="sng" algn="ctr">
                      <a:solidFill>
                        <a:schemeClr val="tx1"/>
                      </a:solidFill>
                      <a:prstDash val="solid"/>
                      <a:round/>
                      <a:headEnd type="none" w="med" len="med"/>
                      <a:tailEnd type="none" w="med" len="med"/>
                    </a:lnB>
                  </a:tcPr>
                </a:tc>
                <a:tc rowSpan="2">
                  <a:txBody>
                    <a:bodyPr/>
                    <a:lstStyle/>
                    <a:p>
                      <a:r>
                        <a:rPr lang="en-GB" sz="3600" dirty="0"/>
                        <a:t>Forces and Motion</a:t>
                      </a:r>
                    </a:p>
                    <a:p>
                      <a:r>
                        <a:rPr lang="en-GB" sz="1200" dirty="0"/>
                        <a:t>Including:</a:t>
                      </a:r>
                      <a:r>
                        <a:rPr lang="en-GB" sz="1200" baseline="0" dirty="0"/>
                        <a:t> Vectors, Scalars, Distance/time graphs, acceleration, Velocity/time graphs, Resultant force, Newton’s 3 laws, momentum, stop distances and crash hazards.</a:t>
                      </a:r>
                      <a:endParaRPr lang="en-GB" sz="1200" dirty="0"/>
                    </a:p>
                  </a:txBody>
                  <a:tcPr marL="74295" marR="74295" marT="37148" marB="37148">
                    <a:lnB w="38100" cap="flat" cmpd="sng" algn="ctr">
                      <a:solidFill>
                        <a:schemeClr val="tx1"/>
                      </a:solidFill>
                      <a:prstDash val="solid"/>
                      <a:round/>
                      <a:headEnd type="none" w="med" len="med"/>
                      <a:tailEnd type="none" w="med" len="med"/>
                    </a:lnB>
                  </a:tcPr>
                </a:tc>
                <a:tc>
                  <a:txBody>
                    <a:bodyPr/>
                    <a:lstStyle/>
                    <a:p>
                      <a:pPr algn="ctr"/>
                      <a:r>
                        <a:rPr lang="en-GB" sz="1800" dirty="0"/>
                        <a:t>Combined: Section 17 </a:t>
                      </a:r>
                    </a:p>
                  </a:txBody>
                  <a:tcPr marL="74295" marR="74295" marT="37148" marB="37148" anchor="ctr"/>
                </a:tc>
                <a:extLst>
                  <a:ext uri="{0D108BD9-81ED-4DB2-BD59-A6C34878D82A}">
                    <a16:rowId xmlns:a16="http://schemas.microsoft.com/office/drawing/2014/main" val="1867682847"/>
                  </a:ext>
                </a:extLst>
              </a:tr>
              <a:tr h="589045">
                <a:tc vMerge="1">
                  <a:txBody>
                    <a:bodyPr/>
                    <a:lstStyle/>
                    <a:p>
                      <a:endParaRPr lang="en-GB"/>
                    </a:p>
                  </a:txBody>
                  <a:tcPr/>
                </a:tc>
                <a:tc vMerge="1">
                  <a:txBody>
                    <a:bodyPr/>
                    <a:lstStyle/>
                    <a:p>
                      <a:endParaRPr lang="en-GB"/>
                    </a:p>
                  </a:txBody>
                  <a:tcPr/>
                </a:tc>
                <a:tc>
                  <a:txBody>
                    <a:bodyPr/>
                    <a:lstStyle/>
                    <a:p>
                      <a:pPr algn="ctr"/>
                      <a:r>
                        <a:rPr lang="en-GB" sz="2000" i="1" dirty="0">
                          <a:solidFill>
                            <a:srgbClr val="7030A0"/>
                          </a:solidFill>
                        </a:rPr>
                        <a:t>Separate:</a:t>
                      </a:r>
                      <a:r>
                        <a:rPr lang="en-GB" sz="2000" i="1" baseline="0" dirty="0">
                          <a:solidFill>
                            <a:srgbClr val="7030A0"/>
                          </a:solidFill>
                        </a:rPr>
                        <a:t> Section 1 </a:t>
                      </a:r>
                      <a:endParaRPr lang="en-GB" sz="2000" i="1" dirty="0">
                        <a:solidFill>
                          <a:srgbClr val="7030A0"/>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3045282"/>
                  </a:ext>
                </a:extLst>
              </a:tr>
              <a:tr h="547210">
                <a:tc rowSpan="2">
                  <a:txBody>
                    <a:bodyPr/>
                    <a:lstStyle/>
                    <a:p>
                      <a:pPr algn="ctr"/>
                      <a:r>
                        <a:rPr lang="en-GB" sz="2600" dirty="0"/>
                        <a:t>CP3</a:t>
                      </a:r>
                    </a:p>
                    <a:p>
                      <a:pPr algn="ctr"/>
                      <a:r>
                        <a:rPr lang="en-GB" sz="2600" dirty="0"/>
                        <a:t>SP3</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3600" b="0" i="0" dirty="0">
                          <a:solidFill>
                            <a:schemeClr val="tx1"/>
                          </a:solidFill>
                        </a:rPr>
                        <a:t>Conservation</a:t>
                      </a:r>
                      <a:r>
                        <a:rPr lang="en-GB" sz="3600" b="0" i="0" baseline="0" dirty="0">
                          <a:solidFill>
                            <a:schemeClr val="tx1"/>
                          </a:solidFill>
                        </a:rPr>
                        <a:t> of Energy</a:t>
                      </a:r>
                    </a:p>
                    <a:p>
                      <a:r>
                        <a:rPr lang="en-GB" sz="1200" b="0" i="0" baseline="0" dirty="0">
                          <a:solidFill>
                            <a:schemeClr val="tx1"/>
                          </a:solidFill>
                        </a:rPr>
                        <a:t>Including: Energy stores and transfers, efficiency, conduction, convection and radiation, stored energies, renewable and non-renewable resources</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1800" dirty="0"/>
                        <a:t>Combined:</a:t>
                      </a:r>
                      <a:r>
                        <a:rPr lang="en-GB" sz="1800" baseline="0" dirty="0"/>
                        <a:t> Section 17</a:t>
                      </a:r>
                      <a:endParaRPr lang="en-GB" sz="18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7199904"/>
                  </a:ext>
                </a:extLst>
              </a:tr>
              <a:tr h="547210">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rgbClr val="7030A0"/>
                          </a:solidFill>
                        </a:rPr>
                        <a:t>Separate:</a:t>
                      </a:r>
                      <a:r>
                        <a:rPr lang="en-GB" sz="2000" i="1" baseline="0" dirty="0">
                          <a:solidFill>
                            <a:srgbClr val="7030A0"/>
                          </a:solidFill>
                        </a:rPr>
                        <a:t> Section 1</a:t>
                      </a:r>
                      <a:endParaRPr lang="en-GB" sz="2000" i="1" dirty="0">
                        <a:solidFill>
                          <a:srgbClr val="7030A0"/>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1554139"/>
                  </a:ext>
                </a:extLst>
              </a:tr>
              <a:tr h="651686">
                <a:tc rowSpan="2">
                  <a:txBody>
                    <a:bodyPr/>
                    <a:lstStyle/>
                    <a:p>
                      <a:pPr algn="ctr"/>
                      <a:r>
                        <a:rPr lang="en-GB" sz="2600" dirty="0"/>
                        <a:t>CP4/5</a:t>
                      </a:r>
                    </a:p>
                    <a:p>
                      <a:pPr algn="ctr"/>
                      <a:r>
                        <a:rPr lang="en-GB" sz="2600" dirty="0"/>
                        <a:t>SP4/5</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2000" b="0" i="0" dirty="0">
                          <a:solidFill>
                            <a:schemeClr val="tx1"/>
                          </a:solidFill>
                        </a:rPr>
                        <a:t>Waves</a:t>
                      </a:r>
                      <a:r>
                        <a:rPr lang="en-GB" sz="2000" b="0" i="0" baseline="0" dirty="0">
                          <a:solidFill>
                            <a:schemeClr val="tx1"/>
                          </a:solidFill>
                        </a:rPr>
                        <a:t> and the Electromagnetic Spectrum</a:t>
                      </a:r>
                    </a:p>
                    <a:p>
                      <a:endParaRPr lang="en-GB" sz="1200" b="0" i="0" baseline="0" dirty="0">
                        <a:solidFill>
                          <a:schemeClr val="tx1"/>
                        </a:solidFill>
                      </a:endParaRPr>
                    </a:p>
                    <a:p>
                      <a:r>
                        <a:rPr lang="en-GB" sz="1200" b="0" i="0" baseline="0" dirty="0">
                          <a:solidFill>
                            <a:schemeClr val="tx1"/>
                          </a:solidFill>
                        </a:rPr>
                        <a:t>Including: Waves, Wave speed, Refraction, the electromagnetic spectrum, uses and dangers of the long and short wavelengths</a:t>
                      </a: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1800" dirty="0"/>
                        <a:t>Combined: Section 18</a:t>
                      </a:r>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30587044"/>
                  </a:ext>
                </a:extLst>
              </a:tr>
              <a:tr h="626858">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rgbClr val="7030A0"/>
                          </a:solidFill>
                        </a:rPr>
                        <a:t>Separate:</a:t>
                      </a:r>
                      <a:r>
                        <a:rPr lang="en-GB" sz="2000" i="1" baseline="0" dirty="0">
                          <a:solidFill>
                            <a:srgbClr val="7030A0"/>
                          </a:solidFill>
                        </a:rPr>
                        <a:t> Section 2</a:t>
                      </a:r>
                      <a:endParaRPr lang="en-GB" sz="2000" i="1" dirty="0">
                        <a:solidFill>
                          <a:srgbClr val="7030A0"/>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1282875"/>
                  </a:ext>
                </a:extLst>
              </a:tr>
              <a:tr h="506867">
                <a:tc rowSpan="2">
                  <a:txBody>
                    <a:bodyPr/>
                    <a:lstStyle/>
                    <a:p>
                      <a:pPr algn="ctr"/>
                      <a:r>
                        <a:rPr lang="en-GB" sz="2600" dirty="0"/>
                        <a:t>CP6</a:t>
                      </a:r>
                    </a:p>
                    <a:p>
                      <a:pPr algn="ctr"/>
                      <a:r>
                        <a:rPr lang="en-GB" sz="2600" dirty="0"/>
                        <a:t>SP6</a:t>
                      </a:r>
                    </a:p>
                  </a:txBody>
                  <a:tcPr marL="74295" marR="74295" marT="37148" marB="37148"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r>
                        <a:rPr lang="en-GB" sz="3600" b="0" i="0" dirty="0">
                          <a:solidFill>
                            <a:schemeClr val="tx1"/>
                          </a:solidFill>
                        </a:rPr>
                        <a:t>Radioactivity</a:t>
                      </a:r>
                    </a:p>
                    <a:p>
                      <a:r>
                        <a:rPr lang="en-GB" sz="1200" b="0" i="0" dirty="0">
                          <a:solidFill>
                            <a:schemeClr val="tx1"/>
                          </a:solidFill>
                        </a:rPr>
                        <a:t>Atomic model,</a:t>
                      </a:r>
                      <a:r>
                        <a:rPr lang="en-GB" sz="1200" b="0" i="0" baseline="0" dirty="0">
                          <a:solidFill>
                            <a:schemeClr val="tx1"/>
                          </a:solidFill>
                        </a:rPr>
                        <a:t> ionisation, Background radiation, types of radiation, radioactive decay, half-life, dangers of radioactivity, </a:t>
                      </a:r>
                      <a:endParaRPr lang="en-GB" sz="1200" b="0" i="1" dirty="0">
                        <a:solidFill>
                          <a:srgbClr val="7030A0"/>
                        </a:solidFill>
                      </a:endParaRPr>
                    </a:p>
                  </a:txBody>
                  <a:tcPr marL="74295" marR="74295" marT="37148" marB="37148">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sz="1800" dirty="0"/>
                        <a:t>Combined:</a:t>
                      </a:r>
                      <a:r>
                        <a:rPr lang="en-GB" sz="1800" baseline="0" dirty="0"/>
                        <a:t> Section 19 </a:t>
                      </a:r>
                      <a:endParaRPr lang="en-GB" sz="1800" dirty="0"/>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14902877"/>
                  </a:ext>
                </a:extLst>
              </a:tr>
              <a:tr h="617253">
                <a:tc vMerge="1">
                  <a:txBody>
                    <a:bodyPr/>
                    <a:lstStyle/>
                    <a:p>
                      <a:endParaRPr lang="en-GB"/>
                    </a:p>
                  </a:txBody>
                  <a:tcPr/>
                </a:tc>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i="1" dirty="0">
                          <a:solidFill>
                            <a:srgbClr val="7030A0"/>
                          </a:solidFill>
                        </a:rPr>
                        <a:t>Separate:</a:t>
                      </a:r>
                      <a:r>
                        <a:rPr lang="en-GB" sz="2000" i="1" baseline="0" dirty="0">
                          <a:solidFill>
                            <a:srgbClr val="7030A0"/>
                          </a:solidFill>
                        </a:rPr>
                        <a:t> Section 3</a:t>
                      </a:r>
                      <a:endParaRPr lang="en-GB" sz="2000" i="1" dirty="0">
                        <a:solidFill>
                          <a:srgbClr val="7030A0"/>
                        </a:solidFill>
                      </a:endParaRPr>
                    </a:p>
                  </a:txBody>
                  <a:tcPr marL="74295" marR="74295" marT="37148" marB="37148"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21197"/>
                  </a:ext>
                </a:extLst>
              </a:tr>
              <a:tr h="1303373">
                <a:tc>
                  <a:txBody>
                    <a:bodyPr/>
                    <a:lstStyle/>
                    <a:p>
                      <a:pPr algn="ctr"/>
                      <a:endParaRPr lang="en-GB" sz="2600" b="1" i="1" dirty="0">
                        <a:solidFill>
                          <a:srgbClr val="7030A0"/>
                        </a:solidFill>
                      </a:endParaRPr>
                    </a:p>
                  </a:txBody>
                  <a:tcPr marL="74295" marR="74295" marT="37148" marB="37148" anchor="ctr">
                    <a:lnT w="38100" cap="flat" cmpd="sng" algn="ctr">
                      <a:solidFill>
                        <a:schemeClr val="tx1"/>
                      </a:solidFill>
                      <a:prstDash val="solid"/>
                      <a:round/>
                      <a:headEnd type="none" w="med" len="med"/>
                      <a:tailEnd type="none" w="med" len="med"/>
                    </a:lnT>
                  </a:tcPr>
                </a:tc>
                <a:tc>
                  <a:txBody>
                    <a:bodyPr/>
                    <a:lstStyle/>
                    <a:p>
                      <a:endParaRPr lang="en-GB" sz="1200" b="0" i="1" dirty="0">
                        <a:solidFill>
                          <a:srgbClr val="7030A0"/>
                        </a:solidFill>
                      </a:endParaRPr>
                    </a:p>
                  </a:txBody>
                  <a:tcPr marL="74295" marR="74295" marT="37148" marB="37148">
                    <a:lnT w="38100" cap="flat" cmpd="sng" algn="ctr">
                      <a:solidFill>
                        <a:schemeClr val="tx1"/>
                      </a:solidFill>
                      <a:prstDash val="solid"/>
                      <a:round/>
                      <a:headEnd type="none" w="med" len="med"/>
                      <a:tailEnd type="none" w="med" len="med"/>
                    </a:lnT>
                  </a:tcPr>
                </a:tc>
                <a:tc>
                  <a:txBody>
                    <a:bodyPr/>
                    <a:lstStyle/>
                    <a:p>
                      <a:pPr algn="ctr"/>
                      <a:endParaRPr lang="en-GB" sz="2000" b="0" i="1" dirty="0">
                        <a:solidFill>
                          <a:srgbClr val="7030A0"/>
                        </a:solidFill>
                      </a:endParaRPr>
                    </a:p>
                  </a:txBody>
                  <a:tcPr marL="74295" marR="74295" marT="37148" marB="37148"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69505430"/>
                  </a:ext>
                </a:extLst>
              </a:tr>
            </a:tbl>
          </a:graphicData>
        </a:graphic>
      </p:graphicFrame>
      <p:sp>
        <p:nvSpPr>
          <p:cNvPr id="5" name="TextBox 4"/>
          <p:cNvSpPr txBox="1"/>
          <p:nvPr/>
        </p:nvSpPr>
        <p:spPr>
          <a:xfrm rot="16200000">
            <a:off x="-1052024" y="2413787"/>
            <a:ext cx="5572124" cy="2030428"/>
          </a:xfrm>
          <a:prstGeom prst="rect">
            <a:avLst/>
          </a:prstGeom>
          <a:noFill/>
        </p:spPr>
        <p:txBody>
          <a:bodyPr wrap="square" rtlCol="0">
            <a:spAutoFit/>
          </a:bodyPr>
          <a:lstStyle/>
          <a:p>
            <a:pPr algn="ctr"/>
            <a:r>
              <a:rPr lang="en-GB" sz="12594" dirty="0">
                <a:latin typeface="Bahnschrift Condensed" panose="020B0502040204020203" pitchFamily="34" charset="0"/>
              </a:rPr>
              <a:t>Paper 1</a:t>
            </a:r>
          </a:p>
        </p:txBody>
      </p:sp>
    </p:spTree>
    <p:extLst>
      <p:ext uri="{BB962C8B-B14F-4D97-AF65-F5344CB8AC3E}">
        <p14:creationId xmlns:p14="http://schemas.microsoft.com/office/powerpoint/2010/main" val="289406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1C190-D5D6-4384-8115-E0106BFBF023}"/>
              </a:ext>
            </a:extLst>
          </p:cNvPr>
          <p:cNvSpPr>
            <a:spLocks noGrp="1"/>
          </p:cNvSpPr>
          <p:nvPr>
            <p:ph type="title"/>
          </p:nvPr>
        </p:nvSpPr>
        <p:spPr/>
        <p:txBody>
          <a:bodyPr/>
          <a:lstStyle/>
          <a:p>
            <a:r>
              <a:rPr lang="en-GB" dirty="0"/>
              <a:t>Revision Strategies</a:t>
            </a:r>
          </a:p>
        </p:txBody>
      </p:sp>
      <p:sp>
        <p:nvSpPr>
          <p:cNvPr id="3" name="Content Placeholder 2">
            <a:extLst>
              <a:ext uri="{FF2B5EF4-FFF2-40B4-BE49-F238E27FC236}">
                <a16:creationId xmlns:a16="http://schemas.microsoft.com/office/drawing/2014/main" id="{A79598A4-56C0-41EC-B96C-E78405414292}"/>
              </a:ext>
            </a:extLst>
          </p:cNvPr>
          <p:cNvSpPr>
            <a:spLocks noGrp="1"/>
          </p:cNvSpPr>
          <p:nvPr>
            <p:ph idx="1"/>
          </p:nvPr>
        </p:nvSpPr>
        <p:spPr/>
        <p:txBody>
          <a:bodyPr>
            <a:normAutofit fontScale="92500" lnSpcReduction="10000"/>
          </a:bodyPr>
          <a:lstStyle/>
          <a:p>
            <a:r>
              <a:rPr lang="en-GB" dirty="0"/>
              <a:t>Flashcards.</a:t>
            </a:r>
          </a:p>
          <a:p>
            <a:pPr marL="0" indent="0">
              <a:buNone/>
            </a:pPr>
            <a:endParaRPr lang="en-GB" dirty="0"/>
          </a:p>
          <a:p>
            <a:r>
              <a:rPr lang="en-GB" dirty="0"/>
              <a:t>Using revision guides.</a:t>
            </a:r>
          </a:p>
          <a:p>
            <a:endParaRPr lang="en-GB" dirty="0"/>
          </a:p>
          <a:p>
            <a:r>
              <a:rPr lang="en-GB" dirty="0"/>
              <a:t>Specialist </a:t>
            </a:r>
            <a:r>
              <a:rPr lang="en-GB" dirty="0" err="1"/>
              <a:t>Youtube</a:t>
            </a:r>
            <a:r>
              <a:rPr lang="en-GB" dirty="0"/>
              <a:t> channels (including free science lessons, physics online, primrose kitten, the amoeba sisters and science shorts)</a:t>
            </a:r>
          </a:p>
          <a:p>
            <a:endParaRPr lang="en-GB" dirty="0"/>
          </a:p>
          <a:p>
            <a:r>
              <a:rPr lang="en-GB" dirty="0"/>
              <a:t>The content should be reviewed but by far the best way to revise all three sciences is to answer questions.</a:t>
            </a:r>
          </a:p>
        </p:txBody>
      </p:sp>
    </p:spTree>
    <p:extLst>
      <p:ext uri="{BB962C8B-B14F-4D97-AF65-F5344CB8AC3E}">
        <p14:creationId xmlns:p14="http://schemas.microsoft.com/office/powerpoint/2010/main" val="1284620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neca | Free Interactive Content &amp; Questions for Grade 8-12">
            <a:extLst>
              <a:ext uri="{FF2B5EF4-FFF2-40B4-BE49-F238E27FC236}">
                <a16:creationId xmlns:a16="http://schemas.microsoft.com/office/drawing/2014/main" id="{46494EDA-3FE4-4F86-9833-47DEA7C87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1748" y="151366"/>
            <a:ext cx="7755835" cy="277736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Physics &amp; Maths Tutor">
            <a:extLst>
              <a:ext uri="{FF2B5EF4-FFF2-40B4-BE49-F238E27FC236}">
                <a16:creationId xmlns:a16="http://schemas.microsoft.com/office/drawing/2014/main" id="{E34236F3-96A9-495C-B2BE-8C9C4DD479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70802"/>
            <a:ext cx="12192000" cy="15621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Educake | Low stakes testing for students">
            <a:extLst>
              <a:ext uri="{FF2B5EF4-FFF2-40B4-BE49-F238E27FC236}">
                <a16:creationId xmlns:a16="http://schemas.microsoft.com/office/drawing/2014/main" id="{66434F7E-3985-4A04-8CD9-63C873D083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6102" y="5092148"/>
            <a:ext cx="366712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16858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FE5549A5826542962352AA741E5BDA" ma:contentTypeVersion="14" ma:contentTypeDescription="Create a new document." ma:contentTypeScope="" ma:versionID="65545439152a4aa23f923b8e2ab486fe">
  <xsd:schema xmlns:xsd="http://www.w3.org/2001/XMLSchema" xmlns:xs="http://www.w3.org/2001/XMLSchema" xmlns:p="http://schemas.microsoft.com/office/2006/metadata/properties" xmlns:ns3="03012362-a466-4f53-ade2-f28aa7fd196d" xmlns:ns4="3ddc1695-cf6f-46fa-bf55-e409a16a3e6b" targetNamespace="http://schemas.microsoft.com/office/2006/metadata/properties" ma:root="true" ma:fieldsID="21bfcc411d4b3b5324658d3d27750a83" ns3:_="" ns4:_="">
    <xsd:import namespace="03012362-a466-4f53-ade2-f28aa7fd196d"/>
    <xsd:import namespace="3ddc1695-cf6f-46fa-bf55-e409a16a3e6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012362-a466-4f53-ade2-f28aa7fd19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ddc1695-cf6f-46fa-bf55-e409a16a3e6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08F5BC-627D-4B8C-AFCC-329EDCFF3063}">
  <ds:schemaRefs>
    <ds:schemaRef ds:uri="http://schemas.microsoft.com/office/2006/documentManagement/types"/>
    <ds:schemaRef ds:uri="http://schemas.openxmlformats.org/package/2006/metadata/core-properties"/>
    <ds:schemaRef ds:uri="http://schemas.microsoft.com/office/infopath/2007/PartnerControls"/>
    <ds:schemaRef ds:uri="http://purl.org/dc/terms/"/>
    <ds:schemaRef ds:uri="http://purl.org/dc/dcmitype/"/>
    <ds:schemaRef ds:uri="http://purl.org/dc/elements/1.1/"/>
    <ds:schemaRef ds:uri="http://schemas.microsoft.com/office/2006/metadata/properties"/>
    <ds:schemaRef ds:uri="3ddc1695-cf6f-46fa-bf55-e409a16a3e6b"/>
    <ds:schemaRef ds:uri="03012362-a466-4f53-ade2-f28aa7fd196d"/>
    <ds:schemaRef ds:uri="http://www.w3.org/XML/1998/namespace"/>
  </ds:schemaRefs>
</ds:datastoreItem>
</file>

<file path=customXml/itemProps2.xml><?xml version="1.0" encoding="utf-8"?>
<ds:datastoreItem xmlns:ds="http://schemas.openxmlformats.org/officeDocument/2006/customXml" ds:itemID="{33D6C6E7-75A8-42AA-8538-51E09A989D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012362-a466-4f53-ade2-f28aa7fd196d"/>
    <ds:schemaRef ds:uri="3ddc1695-cf6f-46fa-bf55-e409a16a3e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7BE4A7-A388-46ED-81E6-D49442F393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498</TotalTime>
  <Words>627</Words>
  <Application>Microsoft Office PowerPoint</Application>
  <PresentationFormat>Widescreen</PresentationFormat>
  <Paragraphs>104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Bahnschrift Condensed</vt:lpstr>
      <vt:lpstr>Calibri</vt:lpstr>
      <vt:lpstr>1_Office Theme</vt:lpstr>
      <vt:lpstr>Mock Exams – Week 3 – What to Revise</vt:lpstr>
      <vt:lpstr>Biology</vt:lpstr>
      <vt:lpstr>PowerPoint Presentation</vt:lpstr>
      <vt:lpstr>Chemistry</vt:lpstr>
      <vt:lpstr>PowerPoint Presentation</vt:lpstr>
      <vt:lpstr>Physics</vt:lpstr>
      <vt:lpstr>PowerPoint Presentation</vt:lpstr>
      <vt:lpstr>Revision Strategies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Lee</dc:creator>
  <cp:lastModifiedBy>John Foreman</cp:lastModifiedBy>
  <cp:revision>11</cp:revision>
  <dcterms:created xsi:type="dcterms:W3CDTF">2022-10-02T22:23:13Z</dcterms:created>
  <dcterms:modified xsi:type="dcterms:W3CDTF">2022-11-04T14:58:20Z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0x010100F2FE5549A5826542962352AA741E5BDA</vt:lpwstr>
  </property>
</Properties>
</file>